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91" r:id="rId14"/>
    <p:sldId id="290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3" r:id="rId29"/>
    <p:sldId id="282" r:id="rId30"/>
    <p:sldId id="283" r:id="rId31"/>
    <p:sldId id="284" r:id="rId32"/>
    <p:sldId id="285" r:id="rId33"/>
    <p:sldId id="294" r:id="rId34"/>
    <p:sldId id="286" r:id="rId35"/>
    <p:sldId id="287" r:id="rId36"/>
    <p:sldId id="288" r:id="rId37"/>
    <p:sldId id="28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  <p:embeddedFont>
      <p:font typeface="Roboto Mono Light" panose="00000009000000000000" pitchFamily="49" charset="0"/>
      <p:regular r:id="rId52"/>
      <p:bold r:id="rId53"/>
      <p:italic r:id="rId54"/>
      <p:boldItalic r:id="rId55"/>
    </p:embeddedFont>
    <p:embeddedFont>
      <p:font typeface="Roboto Mono Medium" panose="00000009000000000000" pitchFamily="49" charset="0"/>
      <p:regular r:id="rId56"/>
      <p:bold r:id="rId57"/>
      <p:italic r:id="rId58"/>
      <p:boldItalic r:id="rId59"/>
    </p:embeddedFont>
    <p:embeddedFont>
      <p:font typeface="Sora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347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30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41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376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dc.gov/healthyweight/assessing/index.html#:~:text=If%20your%20BMI%20is%20less,falls%20within%20the%20obese%20rang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near-regression-python-implementatio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dc.gov/healthyweight/assessing/index.html#:~:text=If%20your%20BMI%20is%20less,falls%20within%20the%20obese%20ran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Insurance Data 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15" y="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Rata </a:t>
            </a:r>
            <a:r>
              <a:rPr lang="en-US" sz="2400" dirty="0" err="1"/>
              <a:t>rata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perokok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 </a:t>
            </a:r>
            <a:r>
              <a:rPr lang="en-US" sz="2400" dirty="0" err="1"/>
              <a:t>atau</a:t>
            </a:r>
            <a:r>
              <a:rPr lang="en-US" sz="2400" dirty="0"/>
              <a:t> non perokok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</a:t>
            </a:r>
            <a:endParaRPr sz="2400"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35116.90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8629.59.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1.338 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rentang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(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18.5-24.9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)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Penting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berdistrtibusi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skew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	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32,050,23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8,434,27.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11,520.47 dan nonsmoker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5,990.96.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133,207,311.20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35,925,420.50.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F0B5-067D-BAF6-5111-198C378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bmi</a:t>
            </a:r>
            <a:r>
              <a:rPr lang="en-US" dirty="0"/>
              <a:t> dan charges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CD8D1-9149-DD8E-E9B9-8AD021D3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94" y="1690688"/>
            <a:ext cx="4469841" cy="4469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6D33B-04D8-8CB3-8A91-37A34CC0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" y="1847794"/>
            <a:ext cx="4469841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2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Mean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30.70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30.65.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30.4475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30.3525.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30.94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30.69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 30.10. 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35116.90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8629.59.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Nanti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0663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401515" y="-787"/>
            <a:ext cx="569448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and non smokers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569448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menemukan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value_counts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visualisasi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bar chart.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274 dan non smoker 1064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9E939-E2B6-7117-213B-F5C47CF0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0" y="3429000"/>
            <a:ext cx="4838095" cy="3149206"/>
          </a:xfrm>
          <a:prstGeom prst="rect">
            <a:avLst/>
          </a:prstGeom>
        </p:spPr>
      </p:pic>
      <p:sp>
        <p:nvSpPr>
          <p:cNvPr id="4" name="Google Shape;270;g142ad2f6649_0_104">
            <a:extLst>
              <a:ext uri="{FF2B5EF4-FFF2-40B4-BE49-F238E27FC236}">
                <a16:creationId xmlns:a16="http://schemas.microsoft.com/office/drawing/2014/main" id="{A2A27807-28A9-BDFF-60BA-83C1B60A14B7}"/>
              </a:ext>
            </a:extLst>
          </p:cNvPr>
          <p:cNvSpPr txBox="1"/>
          <p:nvPr/>
        </p:nvSpPr>
        <p:spPr>
          <a:xfrm>
            <a:off x="6096000" y="1584375"/>
            <a:ext cx="569448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southeast:364, southwest:325, northwest:325, northeast:324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" name="Google Shape;269;g142ad2f6649_0_104">
            <a:extLst>
              <a:ext uri="{FF2B5EF4-FFF2-40B4-BE49-F238E27FC236}">
                <a16:creationId xmlns:a16="http://schemas.microsoft.com/office/drawing/2014/main" id="{DF022DD9-FD8D-2D6F-C54D-0612D448AD79}"/>
              </a:ext>
            </a:extLst>
          </p:cNvPr>
          <p:cNvSpPr txBox="1">
            <a:spLocks/>
          </p:cNvSpPr>
          <p:nvPr/>
        </p:nvSpPr>
        <p:spPr>
          <a:xfrm>
            <a:off x="6296989" y="128944"/>
            <a:ext cx="461164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Proporsion</a:t>
            </a:r>
            <a:r>
              <a:rPr lang="en-US" dirty="0"/>
              <a:t> of region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77CB7-70CC-DD44-17A8-046377E5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9" y="3429000"/>
            <a:ext cx="4761905" cy="3149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534603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Male charges vs female		</a:t>
            </a:r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533346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13,956.751177721886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12,569.57884383534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9,369.61575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9,412.9625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84376-CB58-FC96-1F91-86CA82E7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47" y="1956138"/>
            <a:ext cx="5346032" cy="3326984"/>
          </a:xfrm>
          <a:prstGeom prst="rect">
            <a:avLst/>
          </a:prstGeom>
        </p:spPr>
      </p:pic>
      <p:sp>
        <p:nvSpPr>
          <p:cNvPr id="7" name="Google Shape;275;g142ad2f6649_0_99">
            <a:extLst>
              <a:ext uri="{FF2B5EF4-FFF2-40B4-BE49-F238E27FC236}">
                <a16:creationId xmlns:a16="http://schemas.microsoft.com/office/drawing/2014/main" id="{08C16774-B9A6-5520-5BD4-1EB7B4FA5845}"/>
              </a:ext>
            </a:extLst>
          </p:cNvPr>
          <p:cNvSpPr txBox="1">
            <a:spLocks/>
          </p:cNvSpPr>
          <p:nvPr/>
        </p:nvSpPr>
        <p:spPr>
          <a:xfrm>
            <a:off x="5734975" y="394167"/>
            <a:ext cx="534603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Distribusi peluang tagihan di tiap-tiap region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Etc..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nn-NO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0.42  atau 42 persen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0.58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58%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 region.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skew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mean.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58:42.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acak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16.7k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br>
              <a:rPr lang="en-US" sz="2800" dirty="0"/>
            </a:br>
            <a:r>
              <a:rPr lang="en-US" sz="2800" dirty="0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proba_charges_smoker_more16k/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proba_smoker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(charges_smoker_more16k)/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(smoker)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0.9270072992700731</a:t>
            </a:r>
          </a:p>
        </p:txBody>
      </p:sp>
      <p:sp>
        <p:nvSpPr>
          <p:cNvPr id="3" name="Google Shape;305;g142ad2f6649_0_114">
            <a:extLst>
              <a:ext uri="{FF2B5EF4-FFF2-40B4-BE49-F238E27FC236}">
                <a16:creationId xmlns:a16="http://schemas.microsoft.com/office/drawing/2014/main" id="{14205515-180D-29FD-06CC-E6E3472A3A09}"/>
              </a:ext>
            </a:extLst>
          </p:cNvPr>
          <p:cNvSpPr txBox="1">
            <a:spLocks/>
          </p:cNvSpPr>
          <p:nvPr/>
        </p:nvSpPr>
        <p:spPr>
          <a:xfrm>
            <a:off x="401515" y="3530013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Peluang</a:t>
            </a:r>
            <a:r>
              <a:rPr lang="en-US" sz="2800" dirty="0"/>
              <a:t> perokok </a:t>
            </a:r>
            <a:r>
              <a:rPr lang="en-US" sz="2800" dirty="0" err="1"/>
              <a:t>dengan</a:t>
            </a:r>
            <a:r>
              <a:rPr lang="en-US" sz="2800" dirty="0"/>
              <a:t> BMI </a:t>
            </a:r>
            <a:r>
              <a:rPr lang="en-US" sz="2800" dirty="0" err="1"/>
              <a:t>diatas</a:t>
            </a:r>
            <a:r>
              <a:rPr lang="en-US" sz="2800" dirty="0"/>
              <a:t> 25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endParaRPr lang="en-US" sz="2800" dirty="0"/>
          </a:p>
          <a:p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di </a:t>
            </a:r>
            <a:r>
              <a:rPr lang="en-US" sz="2800" dirty="0" err="1"/>
              <a:t>atas</a:t>
            </a:r>
            <a:r>
              <a:rPr lang="en-US" sz="2800" dirty="0"/>
              <a:t> 16.700.</a:t>
            </a:r>
          </a:p>
        </p:txBody>
      </p:sp>
      <p:sp>
        <p:nvSpPr>
          <p:cNvPr id="4" name="Google Shape;306;g142ad2f6649_0_114">
            <a:extLst>
              <a:ext uri="{FF2B5EF4-FFF2-40B4-BE49-F238E27FC236}">
                <a16:creationId xmlns:a16="http://schemas.microsoft.com/office/drawing/2014/main" id="{312A3645-72F2-5BBD-F103-54AF7FD09093}"/>
              </a:ext>
            </a:extLst>
          </p:cNvPr>
          <p:cNvSpPr txBox="1"/>
          <p:nvPr/>
        </p:nvSpPr>
        <p:spPr>
          <a:xfrm>
            <a:off x="388943" y="4854703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nb-NO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len(bmimore25_smoker_cmore16k)/len(bmimore25_smoker)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nb-NO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0.9817351598173516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BMI vs Smokers</a:t>
            </a:r>
            <a:endParaRPr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375828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0.25939505041246563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0.20816326530612245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0.9817351598173516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0.013761467889908258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BMI</a:t>
            </a:r>
            <a:endParaRPr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ekspektasi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less than 18.5, it falls within the underweight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18.5 to 24.9, it falls within the normal or Healthy 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25.0 to 29.9, it falls within the overweight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30.0 or higher, it falls within the obese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https://www.cdc.gov/healthyweight/assessing/index.html#:~:text=If%20your%20BMI%20is%20less,falls%20within%20the%20obese%20range.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BMI</a:t>
            </a:r>
            <a:endParaRPr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klasifikasi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ekspektasi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kelompok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bmihealthy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10379.499732162163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underweight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8852.200585000002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11006.80998941842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obese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15491.54223818435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Estimated coefficients: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b_0 = 1192.9372089613462            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b_1 = 393.87303079738894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5F9A8-BCE5-AB2F-631F-C84B4DA7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76" y="2026207"/>
            <a:ext cx="6096804" cy="3973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E2EF6-811C-B1A5-C6D8-C13097C7029F}"/>
              </a:ext>
            </a:extLst>
          </p:cNvPr>
          <p:cNvSpPr txBox="1"/>
          <p:nvPr/>
        </p:nvSpPr>
        <p:spPr>
          <a:xfrm>
            <a:off x="401515" y="5057560"/>
            <a:ext cx="5694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https://www.geeksforgeeks.org/linear-regression-python-implementation/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93%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98%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1,4%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diabnding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(26% : 21%).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=  1192.9372089613462  +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*393.87303079738894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corr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dummy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varible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kategorkal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dummy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pd.get_dummies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['sex’])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contoh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54F7-4F3A-79C1-1AEB-469BF3A3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80" y="123900"/>
            <a:ext cx="7970439" cy="67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charges_smoker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charges_nonsmoker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charges_smoker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charges_nonsmoker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 dan uji z 46.66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401543" y="0"/>
            <a:ext cx="1061594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Charges with a BMI above 25 are higher than charges with a BMI below 25</a:t>
            </a:r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401543" y="1997859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𝐻0:𝜇bmimore25=𝜇bmiless25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𝐻1:𝜇bmimore25r&gt;𝜇bmiless25we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7.940654187820841e-06 dan uji z 4.3160957906153055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2" y="365125"/>
            <a:ext cx="1204368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Tagihan kesehatan laki-laki lebih besar dari perempuan</a:t>
            </a:r>
            <a:endParaRPr lang="en-US"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0.03594521741682005 dan uji z 2.097546590051688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2" y="365125"/>
            <a:ext cx="1204368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Tagihan kesehatan laki-laki lebih besar dari perempuan</a:t>
            </a:r>
            <a:endParaRPr lang="en-US"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0.017972608708410026 dan uji z 2.097546590051688</a:t>
            </a:r>
          </a:p>
          <a:p>
            <a:pPr marL="9017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Wanita.</a:t>
            </a:r>
          </a:p>
        </p:txBody>
      </p:sp>
    </p:spTree>
    <p:extLst>
      <p:ext uri="{BB962C8B-B14F-4D97-AF65-F5344CB8AC3E}">
        <p14:creationId xmlns:p14="http://schemas.microsoft.com/office/powerpoint/2010/main" val="393834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age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seoutheast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Matematika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probability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coding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https://www.geeksforgeeks.org/linear-regression-python-implementation/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https://www.cdc.gov/healthyweight/assessing/index.html#:~:text=If%20your%20BMI%20is%20less,falls%20within%20the%20obese%20range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course introduction to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portofolio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tentunya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komunikasi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pemula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berusaha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patut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bersangkutan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tersendiri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mengingat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disediakan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personal.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 variable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charges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Deskripsi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 of primary beneficiary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Insurance contractor gender, female, male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Body mass index, providing an understanding of body, weights that are relatively high or low relative to height, objective index of body weight (kg/m2) using the ratio of height to weight, ideally 18.5 to 24.9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Number of children covered by health insurance / Number of dependents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beneficiary's residential area in the US, northeast, southeast, southwest, northwest. ● charges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Individual medical costs billed by health insurance 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charges between smoker and non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pada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dan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32050,23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39;g142ad2f6649_0_89">
            <a:extLst>
              <a:ext uri="{FF2B5EF4-FFF2-40B4-BE49-F238E27FC236}">
                <a16:creationId xmlns:a16="http://schemas.microsoft.com/office/drawing/2014/main" id="{31444851-2E83-68A2-EBE3-56D862C18F72}"/>
              </a:ext>
            </a:extLst>
          </p:cNvPr>
          <p:cNvSpPr txBox="1">
            <a:spLocks/>
          </p:cNvSpPr>
          <p:nvPr/>
        </p:nvSpPr>
        <p:spPr>
          <a:xfrm>
            <a:off x="376371" y="290777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variansi dari data charges perokok dan non perokok</a:t>
            </a:r>
            <a:endParaRPr lang="en-US" dirty="0"/>
          </a:p>
        </p:txBody>
      </p:sp>
      <p:sp>
        <p:nvSpPr>
          <p:cNvPr id="3" name="Google Shape;240;g142ad2f6649_0_89">
            <a:extLst>
              <a:ext uri="{FF2B5EF4-FFF2-40B4-BE49-F238E27FC236}">
                <a16:creationId xmlns:a16="http://schemas.microsoft.com/office/drawing/2014/main" id="{F7C74AD3-47B6-9D17-DAD9-4AC8229342CF}"/>
              </a:ext>
            </a:extLst>
          </p:cNvPr>
          <p:cNvSpPr txBox="1"/>
          <p:nvPr/>
        </p:nvSpPr>
        <p:spPr>
          <a:xfrm>
            <a:off x="388943" y="4127024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statistics.variance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(). Variance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133,207,311.20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variance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35,925,420.50.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11520.47 dan nonsmoker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5990.96.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15" y="13443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nn-NO" dirty="0"/>
              <a:t>BMI mana yang lebih tinggi, seseorang perokok atau non perokok? </a:t>
            </a:r>
            <a:endParaRPr lang="en-US"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30.65.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median() di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30.4475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30.3525.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EEC9D-7CE5-1461-733C-02E171C060B3}"/>
              </a:ext>
            </a:extLst>
          </p:cNvPr>
          <p:cNvSpPr txBox="1"/>
          <p:nvPr/>
        </p:nvSpPr>
        <p:spPr>
          <a:xfrm>
            <a:off x="388915" y="3156256"/>
            <a:ext cx="1140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nn-NO" sz="32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BMI mana yang lebih tinggi, seseorang laki-laki atau perempuan? </a:t>
            </a:r>
            <a:endParaRPr lang="en-ID" sz="3200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3804-4696-589E-0C61-DF618DF49907}"/>
              </a:ext>
            </a:extLst>
          </p:cNvPr>
          <p:cNvSpPr txBox="1"/>
          <p:nvPr/>
        </p:nvSpPr>
        <p:spPr>
          <a:xfrm>
            <a:off x="388915" y="4233474"/>
            <a:ext cx="11401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30.94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30.69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30.10.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2051</Words>
  <Application>Microsoft Office PowerPoint</Application>
  <PresentationFormat>Widescreen</PresentationFormat>
  <Paragraphs>214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Roboto Mono Light</vt:lpstr>
      <vt:lpstr>Sora</vt:lpstr>
      <vt:lpstr>Calibri</vt:lpstr>
      <vt:lpstr>Montserrat Light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charges between smoker and non</vt:lpstr>
      <vt:lpstr>BMI mana yang lebih tinggi, seseorang perokok atau non perokok? </vt:lpstr>
      <vt:lpstr>Rata rata tagihan kesehatan perokok yang BMI nya diatas 25 atau non perokok yang BMI nya diatas 25</vt:lpstr>
      <vt:lpstr>Analysis</vt:lpstr>
      <vt:lpstr>Distribusi bmi dan charges</vt:lpstr>
      <vt:lpstr>Analysis</vt:lpstr>
      <vt:lpstr>Categorical Variables Analysis</vt:lpstr>
      <vt:lpstr>Proporsion of smokers and non smokers</vt:lpstr>
      <vt:lpstr>Male charges vs female  </vt:lpstr>
      <vt:lpstr>Etc..</vt:lpstr>
      <vt:lpstr>Analysis</vt:lpstr>
      <vt:lpstr>Continuous Variables Analysis</vt:lpstr>
      <vt:lpstr>peluang seseorang acak tagihan kesehatannya diatas 16.7k diketahui dia adalah perokok</vt:lpstr>
      <vt:lpstr>BMI vs Smokers</vt:lpstr>
      <vt:lpstr>Peluang besar tagihan berdasarkan BMI</vt:lpstr>
      <vt:lpstr>Peluang besar tagihan berdasarkan BMI</vt:lpstr>
      <vt:lpstr>Analysis</vt:lpstr>
      <vt:lpstr>Variables Correlation</vt:lpstr>
      <vt:lpstr>Correlation </vt:lpstr>
      <vt:lpstr>PowerPoint Presentation</vt:lpstr>
      <vt:lpstr>Hypothesis Testing</vt:lpstr>
      <vt:lpstr>Smoker’s charges are higher than non smoker’s</vt:lpstr>
      <vt:lpstr>Charges with a BMI above 25 are higher than charges with a BMI below 25</vt:lpstr>
      <vt:lpstr>Tagihan kesehatan laki-laki lebih besar dari perempuan</vt:lpstr>
      <vt:lpstr>Tagihan kesehatan laki-laki lebih besar dari perempuan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Bashir Ammar Hakim</cp:lastModifiedBy>
  <cp:revision>4</cp:revision>
  <dcterms:created xsi:type="dcterms:W3CDTF">2022-06-30T03:08:43Z</dcterms:created>
  <dcterms:modified xsi:type="dcterms:W3CDTF">2022-10-08T16:30:01Z</dcterms:modified>
</cp:coreProperties>
</file>